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24382412" cy="13716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86382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60578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86382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160578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380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86382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60578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86382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160578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380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86382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160578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 type="body"/>
          </p:nvPr>
        </p:nvSpPr>
        <p:spPr>
          <a:xfrm>
            <a:off x="86382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21" name="PlaceHolder 7"/>
          <p:cNvSpPr>
            <a:spLocks noGrp="1"/>
          </p:cNvSpPr>
          <p:nvPr>
            <p:ph type="body"/>
          </p:nvPr>
        </p:nvSpPr>
        <p:spPr>
          <a:xfrm>
            <a:off x="160578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380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86382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160578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 type="body"/>
          </p:nvPr>
        </p:nvSpPr>
        <p:spPr>
          <a:xfrm>
            <a:off x="86382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61" name="PlaceHolder 7"/>
          <p:cNvSpPr>
            <a:spLocks noGrp="1"/>
          </p:cNvSpPr>
          <p:nvPr>
            <p:ph type="body"/>
          </p:nvPr>
        </p:nvSpPr>
        <p:spPr>
          <a:xfrm>
            <a:off x="160578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subTitle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380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218960" y="547200"/>
            <a:ext cx="21943800" cy="106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86382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16057800" y="320940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01" name="PlaceHolder 5"/>
          <p:cNvSpPr>
            <a:spLocks noGrp="1"/>
          </p:cNvSpPr>
          <p:nvPr>
            <p:ph type="body"/>
          </p:nvPr>
        </p:nvSpPr>
        <p:spPr>
          <a:xfrm>
            <a:off x="121896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02" name="PlaceHolder 6"/>
          <p:cNvSpPr>
            <a:spLocks noGrp="1"/>
          </p:cNvSpPr>
          <p:nvPr>
            <p:ph type="body"/>
          </p:nvPr>
        </p:nvSpPr>
        <p:spPr>
          <a:xfrm>
            <a:off x="86382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03" name="PlaceHolder 7"/>
          <p:cNvSpPr>
            <a:spLocks noGrp="1"/>
          </p:cNvSpPr>
          <p:nvPr>
            <p:ph type="body"/>
          </p:nvPr>
        </p:nvSpPr>
        <p:spPr>
          <a:xfrm>
            <a:off x="16057800" y="7364520"/>
            <a:ext cx="706572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12463200" y="736452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21896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12463200" y="3209400"/>
            <a:ext cx="1070856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1218960" y="7364520"/>
            <a:ext cx="21943800" cy="3794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CA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5557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274320" y="12970800"/>
            <a:ext cx="524160" cy="327240"/>
          </a:xfrm>
          <a:prstGeom prst="rect">
            <a:avLst/>
          </a:prstGeom>
          <a:noFill/>
          <a:ln w="3240">
            <a:noFill/>
          </a:ln>
        </p:spPr>
        <p:style>
          <a:lnRef idx="0"/>
          <a:fillRef idx="0"/>
          <a:effectRef idx="0"/>
          <a:fontRef idx="minor"/>
        </p:style>
        <p:txBody>
          <a:bodyPr lIns="42120" rIns="42120" tIns="42120" bIns="4212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D2EAD12-C1D9-4309-BC15-A058E66F5F0C}" type="slidenum">
              <a:rPr b="0" lang="fr-CA" sz="1600" spc="-1" strike="noStrike">
                <a:solidFill>
                  <a:srgbClr val="ffffff"/>
                </a:solidFill>
                <a:latin typeface="Arial Narrow"/>
                <a:ea typeface="DejaVu Sans"/>
              </a:rPr>
              <a:t>&lt;number&gt;</a:t>
            </a:fld>
            <a:endParaRPr b="0" lang="en-CA" sz="1600" spc="-1" strike="noStrike">
              <a:latin typeface="Arial"/>
            </a:endParaRPr>
          </a:p>
        </p:txBody>
      </p:sp>
      <p:sp>
        <p:nvSpPr>
          <p:cNvPr id="1" name="CustomShape 2"/>
          <p:cNvSpPr/>
          <p:nvPr/>
        </p:nvSpPr>
        <p:spPr>
          <a:xfrm>
            <a:off x="127080" y="12725280"/>
            <a:ext cx="938880" cy="7862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Image 23" descr="Une image contenant texte, graphiques vectoriels&#10;&#10;Description générée automatiquement"/>
          <p:cNvPicPr/>
          <p:nvPr/>
        </p:nvPicPr>
        <p:blipFill>
          <a:blip r:embed="rId2"/>
          <a:stretch/>
        </p:blipFill>
        <p:spPr>
          <a:xfrm>
            <a:off x="17299080" y="618480"/>
            <a:ext cx="4289400" cy="2485080"/>
          </a:xfrm>
          <a:prstGeom prst="rect">
            <a:avLst/>
          </a:prstGeom>
          <a:ln>
            <a:noFill/>
          </a:ln>
        </p:spPr>
      </p:pic>
      <p:pic>
        <p:nvPicPr>
          <p:cNvPr id="3" name="Image 31" descr=""/>
          <p:cNvPicPr/>
          <p:nvPr/>
        </p:nvPicPr>
        <p:blipFill>
          <a:blip r:embed="rId3"/>
          <a:srcRect l="14803" t="20600" r="9685" b="20638"/>
          <a:stretch/>
        </p:blipFill>
        <p:spPr>
          <a:xfrm>
            <a:off x="12882240" y="4969080"/>
            <a:ext cx="11973600" cy="9550800"/>
          </a:xfrm>
          <a:prstGeom prst="rect">
            <a:avLst/>
          </a:prstGeom>
          <a:ln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CA" sz="4400" spc="-1" strike="noStrike">
                <a:latin typeface="Arial"/>
              </a:rPr>
              <a:t>Click to edit the title text format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274320" y="12970800"/>
            <a:ext cx="524160" cy="327240"/>
          </a:xfrm>
          <a:prstGeom prst="rect">
            <a:avLst/>
          </a:prstGeom>
          <a:noFill/>
          <a:ln w="3240">
            <a:noFill/>
          </a:ln>
        </p:spPr>
        <p:style>
          <a:lnRef idx="0"/>
          <a:fillRef idx="0"/>
          <a:effectRef idx="0"/>
          <a:fontRef idx="minor"/>
        </p:style>
        <p:txBody>
          <a:bodyPr lIns="42120" rIns="42120" tIns="42120" bIns="4212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5DF6BB43-4907-4D62-888B-AC94082F6931}" type="slidenum">
              <a:rPr b="0" lang="fr-CA" sz="1600" spc="-1" strike="noStrike">
                <a:solidFill>
                  <a:srgbClr val="000000"/>
                </a:solidFill>
                <a:latin typeface="Arial Narrow"/>
                <a:ea typeface="DejaVu Sans"/>
              </a:rPr>
              <a:t>&lt;number&gt;</a:t>
            </a:fld>
            <a:endParaRPr b="0" lang="en-CA" sz="1600" spc="-1" strike="noStrike">
              <a:latin typeface="Arial"/>
            </a:endParaRPr>
          </a:p>
        </p:txBody>
      </p:sp>
      <p:pic>
        <p:nvPicPr>
          <p:cNvPr id="43" name="Image 8" descr=""/>
          <p:cNvPicPr/>
          <p:nvPr/>
        </p:nvPicPr>
        <p:blipFill>
          <a:blip r:embed="rId2"/>
          <a:srcRect l="14803" t="20600" r="47441" b="46808"/>
          <a:stretch/>
        </p:blipFill>
        <p:spPr>
          <a:xfrm>
            <a:off x="20204280" y="9951480"/>
            <a:ext cx="4253400" cy="3763440"/>
          </a:xfrm>
          <a:prstGeom prst="rect">
            <a:avLst/>
          </a:prstGeom>
          <a:ln>
            <a:noFill/>
          </a:ln>
        </p:spPr>
      </p:pic>
      <p:sp>
        <p:nvSpPr>
          <p:cNvPr id="44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CA" sz="4400" spc="-1" strike="noStrike">
                <a:latin typeface="Arial"/>
              </a:rPr>
              <a:t>Click to edit the title text format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274320" y="12970800"/>
            <a:ext cx="524160" cy="327240"/>
          </a:xfrm>
          <a:prstGeom prst="rect">
            <a:avLst/>
          </a:prstGeom>
          <a:noFill/>
          <a:ln w="3240">
            <a:noFill/>
          </a:ln>
        </p:spPr>
        <p:style>
          <a:lnRef idx="0"/>
          <a:fillRef idx="0"/>
          <a:effectRef idx="0"/>
          <a:fontRef idx="minor"/>
        </p:style>
        <p:txBody>
          <a:bodyPr lIns="42120" rIns="42120" tIns="42120" bIns="4212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2625B74E-0297-4436-859B-6B222D661E17}" type="slidenum">
              <a:rPr b="0" lang="fr-CA" sz="1600" spc="-1" strike="noStrike">
                <a:solidFill>
                  <a:srgbClr val="000000"/>
                </a:solidFill>
                <a:latin typeface="Arial Narrow"/>
                <a:ea typeface="DejaVu Sans"/>
              </a:rPr>
              <a:t>&lt;number&gt;</a:t>
            </a:fld>
            <a:endParaRPr b="0" lang="en-CA" sz="1600" spc="-1" strike="noStrike">
              <a:latin typeface="Arial"/>
            </a:endParaRPr>
          </a:p>
        </p:txBody>
      </p:sp>
      <p:pic>
        <p:nvPicPr>
          <p:cNvPr id="83" name="Image 8" descr=""/>
          <p:cNvPicPr/>
          <p:nvPr/>
        </p:nvPicPr>
        <p:blipFill>
          <a:blip r:embed="rId2"/>
          <a:srcRect l="14803" t="20600" r="47441" b="46808"/>
          <a:stretch/>
        </p:blipFill>
        <p:spPr>
          <a:xfrm>
            <a:off x="20204280" y="9951480"/>
            <a:ext cx="4253400" cy="3763440"/>
          </a:xfrm>
          <a:prstGeom prst="rect">
            <a:avLst/>
          </a:prstGeom>
          <a:ln>
            <a:noFill/>
          </a:ln>
        </p:spPr>
      </p:pic>
      <p:sp>
        <p:nvSpPr>
          <p:cNvPr id="84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CA" sz="4400" spc="-1" strike="noStrike">
                <a:latin typeface="Arial"/>
              </a:rPr>
              <a:t>Click to edit the title text format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5557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274320" y="12970800"/>
            <a:ext cx="524160" cy="327240"/>
          </a:xfrm>
          <a:prstGeom prst="rect">
            <a:avLst/>
          </a:prstGeom>
          <a:noFill/>
          <a:ln w="3240">
            <a:noFill/>
          </a:ln>
        </p:spPr>
        <p:style>
          <a:lnRef idx="0"/>
          <a:fillRef idx="0"/>
          <a:effectRef idx="0"/>
          <a:fontRef idx="minor"/>
        </p:style>
        <p:txBody>
          <a:bodyPr lIns="42120" rIns="42120" tIns="42120" bIns="4212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ECF2DA9F-9831-48B5-96A9-27EDD904FB57}" type="slidenum">
              <a:rPr b="0" lang="fr-CA" sz="1600" spc="-1" strike="noStrike">
                <a:solidFill>
                  <a:srgbClr val="000000"/>
                </a:solidFill>
                <a:latin typeface="Arial Narrow"/>
                <a:ea typeface="DejaVu Sans"/>
              </a:rPr>
              <a:t>&lt;number&gt;</a:t>
            </a:fld>
            <a:endParaRPr b="0" lang="en-CA" sz="1600" spc="-1" strike="noStrike">
              <a:latin typeface="Arial"/>
            </a:endParaRPr>
          </a:p>
        </p:txBody>
      </p:sp>
      <p:pic>
        <p:nvPicPr>
          <p:cNvPr id="123" name="Image 9" descr=""/>
          <p:cNvPicPr/>
          <p:nvPr/>
        </p:nvPicPr>
        <p:blipFill>
          <a:blip r:embed="rId2"/>
          <a:srcRect l="14803" t="20600" r="47441" b="46808"/>
          <a:stretch/>
        </p:blipFill>
        <p:spPr>
          <a:xfrm>
            <a:off x="20204280" y="9951480"/>
            <a:ext cx="4253400" cy="3763440"/>
          </a:xfrm>
          <a:prstGeom prst="rect">
            <a:avLst/>
          </a:prstGeom>
          <a:ln>
            <a:noFill/>
          </a:ln>
        </p:spPr>
      </p:pic>
      <p:sp>
        <p:nvSpPr>
          <p:cNvPr id="124" name="PlaceHolder 2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CA" sz="4400" spc="-1" strike="noStrike">
                <a:latin typeface="Arial"/>
              </a:rPr>
              <a:t>Click to edit the title text format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274320" y="12970800"/>
            <a:ext cx="524160" cy="327240"/>
          </a:xfrm>
          <a:prstGeom prst="rect">
            <a:avLst/>
          </a:prstGeom>
          <a:noFill/>
          <a:ln w="3240">
            <a:noFill/>
          </a:ln>
        </p:spPr>
        <p:style>
          <a:lnRef idx="0"/>
          <a:fillRef idx="0"/>
          <a:effectRef idx="0"/>
          <a:fontRef idx="minor"/>
        </p:style>
        <p:txBody>
          <a:bodyPr lIns="42120" rIns="42120" tIns="42120" bIns="42120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fld id="{77A5A9AE-5A1E-4E66-ADA4-5CC88F95F64A}" type="slidenum">
              <a:rPr b="0" lang="fr-CA" sz="1600" spc="-1" strike="noStrike">
                <a:solidFill>
                  <a:srgbClr val="000000"/>
                </a:solidFill>
                <a:latin typeface="Arial Narrow"/>
                <a:ea typeface="DejaVu Sans"/>
              </a:rPr>
              <a:t>&lt;number&gt;</a:t>
            </a:fld>
            <a:endParaRPr b="0" lang="en-CA" sz="1600" spc="-1" strike="noStrike">
              <a:latin typeface="Arial"/>
            </a:endParaRPr>
          </a:p>
        </p:txBody>
      </p:sp>
      <p:pic>
        <p:nvPicPr>
          <p:cNvPr id="163" name="Image 3" descr="Une image contenant personne, table, portable, intérieur&#10;&#10;Description générée automatiquement"/>
          <p:cNvPicPr/>
          <p:nvPr/>
        </p:nvPicPr>
        <p:blipFill>
          <a:blip r:embed="rId2"/>
          <a:srcRect l="0" t="0" r="0" b="14123"/>
          <a:stretch/>
        </p:blipFill>
        <p:spPr>
          <a:xfrm>
            <a:off x="0" y="0"/>
            <a:ext cx="24381360" cy="13713840"/>
          </a:xfrm>
          <a:prstGeom prst="rect">
            <a:avLst/>
          </a:prstGeom>
          <a:ln>
            <a:noFill/>
          </a:ln>
        </p:spPr>
      </p:pic>
      <p:sp>
        <p:nvSpPr>
          <p:cNvPr id="164" name="CustomShape 2"/>
          <p:cNvSpPr/>
          <p:nvPr/>
        </p:nvSpPr>
        <p:spPr>
          <a:xfrm>
            <a:off x="0" y="0"/>
            <a:ext cx="24381360" cy="13713840"/>
          </a:xfrm>
          <a:prstGeom prst="rect">
            <a:avLst/>
          </a:prstGeom>
          <a:solidFill>
            <a:srgbClr val="fffff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5" name="Image 5" descr=""/>
          <p:cNvPicPr/>
          <p:nvPr/>
        </p:nvPicPr>
        <p:blipFill>
          <a:blip r:embed="rId3"/>
          <a:stretch/>
        </p:blipFill>
        <p:spPr>
          <a:xfrm>
            <a:off x="5706360" y="3546720"/>
            <a:ext cx="12968640" cy="7514640"/>
          </a:xfrm>
          <a:prstGeom prst="rect">
            <a:avLst/>
          </a:prstGeom>
          <a:ln>
            <a:noFill/>
          </a:ln>
        </p:spPr>
      </p:pic>
      <p:sp>
        <p:nvSpPr>
          <p:cNvPr id="166" name="PlaceHolder 3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3800" cy="2289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CA" sz="4400" spc="-1" strike="noStrike">
                <a:latin typeface="Arial"/>
              </a:rPr>
              <a:t>Click to edit the title text format</a:t>
            </a:r>
            <a:endParaRPr b="0" lang="en-CA" sz="4400" spc="-1" strike="noStrike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3800" cy="7954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3200" spc="-1" strike="noStrike">
                <a:latin typeface="Arial"/>
              </a:rPr>
              <a:t>Click to edit the outline text format</a:t>
            </a:r>
            <a:endParaRPr b="0" lang="en-CA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800" spc="-1" strike="noStrike">
                <a:latin typeface="Arial"/>
              </a:rPr>
              <a:t>Second Outline Level</a:t>
            </a:r>
            <a:endParaRPr b="0" lang="en-CA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400" spc="-1" strike="noStrike">
                <a:latin typeface="Arial"/>
              </a:rPr>
              <a:t>Third Outline Level</a:t>
            </a:r>
            <a:endParaRPr b="0" lang="en-CA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CA" sz="2000" spc="-1" strike="noStrike">
                <a:latin typeface="Arial"/>
              </a:rPr>
              <a:t>Fourth Outline Level</a:t>
            </a:r>
            <a:endParaRPr b="0" lang="en-CA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Fifth Outline Level</a:t>
            </a:r>
            <a:endParaRPr b="0" lang="en-CA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Sixth Outline Level</a:t>
            </a:r>
            <a:endParaRPr b="0" lang="en-CA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CA" sz="2000" spc="-1" strike="noStrike">
                <a:latin typeface="Arial"/>
              </a:rPr>
              <a:t>Seventh Outline Level</a:t>
            </a:r>
            <a:endParaRPr b="0" lang="en-CA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cloud.google.com/run/docs/triggering/websockets#client-reconnects" TargetMode="External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github.com/amwebexpert/ws-poker-planning" TargetMode="External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1533240" y="12237840"/>
            <a:ext cx="4948920" cy="67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fr-FR" sz="3500" spc="-1" strike="noStrike">
                <a:solidFill>
                  <a:srgbClr val="8cc540"/>
                </a:solidFill>
                <a:latin typeface="Arial"/>
                <a:ea typeface="DejaVu Sans"/>
              </a:rPr>
              <a:t>Octobre 2022</a:t>
            </a:r>
            <a:endParaRPr b="0" lang="en-CA" sz="3500" spc="-1" strike="noStrike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1224000" y="2664000"/>
            <a:ext cx="13247280" cy="507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fr-CA" sz="11620" spc="-1" strike="noStrike">
                <a:solidFill>
                  <a:srgbClr val="ffffff"/>
                </a:solidFill>
                <a:latin typeface="Arial"/>
                <a:ea typeface="DejaVu Sans"/>
              </a:rPr>
              <a:t>Understanding</a:t>
            </a:r>
            <a:br/>
            <a:r>
              <a:rPr b="0" lang="fr-CA" sz="11620" spc="-1" strike="noStrike">
                <a:solidFill>
                  <a:srgbClr val="ffffff"/>
                </a:solidFill>
                <a:latin typeface="Arial"/>
                <a:ea typeface="DejaVu Sans"/>
              </a:rPr>
              <a:t>Web Sockets</a:t>
            </a:r>
            <a:endParaRPr b="0" lang="en-CA" sz="11620" spc="-1" strike="noStrike"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1512000" y="11505240"/>
            <a:ext cx="6674040" cy="95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2001"/>
              </a:spcBef>
              <a:tabLst>
                <a:tab algn="l" pos="0"/>
              </a:tabLst>
            </a:pPr>
            <a:r>
              <a:rPr b="0" lang="fr-CA" sz="5400" spc="-1" strike="noStrike">
                <a:solidFill>
                  <a:srgbClr val="8cc540"/>
                </a:solidFill>
                <a:latin typeface="Arial"/>
                <a:ea typeface="DejaVu Sans"/>
              </a:rPr>
              <a:t>André Masson</a:t>
            </a:r>
            <a:endParaRPr b="0" lang="en-CA" sz="5400" spc="-1" strike="noStrike">
              <a:latin typeface="Arial"/>
            </a:endParaRPr>
          </a:p>
        </p:txBody>
      </p:sp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1296000" y="1872000"/>
            <a:ext cx="2102868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  <a:ea typeface="DejaVu Sans"/>
              </a:rPr>
              <a:t>Let’s play with the simple examples</a:t>
            </a:r>
            <a:endParaRPr b="0" lang="en-CA" sz="8000" spc="-1" strike="noStrike">
              <a:latin typeface="Arial"/>
            </a:endParaRPr>
          </a:p>
        </p:txBody>
      </p:sp>
      <p:sp>
        <p:nvSpPr>
          <p:cNvPr id="226" name="CustomShape 2"/>
          <p:cNvSpPr/>
          <p:nvPr/>
        </p:nvSpPr>
        <p:spPr>
          <a:xfrm>
            <a:off x="1676520" y="4032000"/>
            <a:ext cx="21028680" cy="838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Open 2 browsers 1 incognito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Log message received type on backend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Log close events on client and server (add event on client and just stop the server)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Simulate server droping connections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Automatic WebSockets reconnections?</a:t>
            </a:r>
            <a:endParaRPr b="0" lang="en-CA" sz="5400" spc="-1" strike="noStrike">
              <a:latin typeface="Arial"/>
            </a:endParaRPr>
          </a:p>
          <a:p>
            <a:pPr lvl="1" marL="432000" indent="-21564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CA" sz="4000" spc="-1" strike="noStrike" u="sng">
                <a:solidFill>
                  <a:srgbClr val="0563c1"/>
                </a:solidFill>
                <a:uFillTx/>
                <a:latin typeface="Arial"/>
                <a:ea typeface="DejaVu Sans"/>
                <a:hlinkClick r:id="rId1"/>
              </a:rPr>
              <a:t>https://cloud.google.com/run/docs/triggering/websockets#client-reconnects</a:t>
            </a:r>
            <a:endParaRPr b="0" lang="en-CA" sz="40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CA" sz="54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" descr=""/>
          <p:cNvPicPr/>
          <p:nvPr/>
        </p:nvPicPr>
        <p:blipFill>
          <a:blip r:embed="rId1"/>
          <a:stretch/>
        </p:blipFill>
        <p:spPr>
          <a:xfrm>
            <a:off x="1399680" y="792000"/>
            <a:ext cx="20991600" cy="11807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1296000" y="1872000"/>
            <a:ext cx="2102868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  <a:ea typeface="DejaVu Sans"/>
              </a:rPr>
              <a:t>Other considerations</a:t>
            </a:r>
            <a:endParaRPr b="0" lang="en-CA" sz="80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1676520" y="4032000"/>
            <a:ext cx="21028680" cy="838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can send/receive text OR binary data (string, Blob, ArrayBuffer)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does not include reconnection, authentication and many other high-level mechanisms. So there are client/server libraries for that, and it’s also possible to implement these capabilities manually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the rate of data transmission (message chunks) can be limited and buffered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we can deal with close event well known reasons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Node.js single thread nature vs multi-threaded engines (like JVM)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InMemory vs Database and Messaging services for better scalability (load balancing)</a:t>
            </a:r>
            <a:endParaRPr b="0" lang="en-CA" sz="54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1676160" y="1275840"/>
            <a:ext cx="2102868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  <a:ea typeface="DejaVu Sans"/>
              </a:rPr>
              <a:t>References</a:t>
            </a:r>
            <a:endParaRPr b="0" lang="en-CA" sz="80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1676520" y="2935440"/>
            <a:ext cx="21028680" cy="953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600" spc="-1" strike="noStrike">
                <a:solidFill>
                  <a:srgbClr val="000000"/>
                </a:solidFill>
                <a:latin typeface="Arial"/>
                <a:ea typeface="DejaVu Sans"/>
              </a:rPr>
              <a:t>Web socket server GitHub repository</a:t>
            </a:r>
            <a:endParaRPr b="0" lang="en-CA" sz="5600" spc="-1" strike="noStrike">
              <a:latin typeface="Arial"/>
            </a:endParaRPr>
          </a:p>
          <a:p>
            <a:pPr lvl="1" marL="1371600" indent="-4561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en-US" sz="4800" spc="-1" strike="noStrike" u="sng">
                <a:solidFill>
                  <a:srgbClr val="0563c1"/>
                </a:solidFill>
                <a:uFillTx/>
                <a:latin typeface="Arial"/>
                <a:ea typeface="DejaVu Sans"/>
                <a:hlinkClick r:id="rId1"/>
              </a:rPr>
              <a:t>https://github.com/amwebexpert/ws-poker-planning</a:t>
            </a:r>
            <a:br/>
            <a:r>
              <a:rPr b="0" lang="en-US" sz="4800" spc="-1" strike="noStrike" u="sng">
                <a:solidFill>
                  <a:srgbClr val="0563c1"/>
                </a:solidFill>
                <a:uFillTx/>
                <a:latin typeface="Arial"/>
                <a:ea typeface="DejaVu Sans"/>
              </a:rPr>
              <a:t> </a:t>
            </a:r>
            <a:endParaRPr b="0" lang="en-CA" sz="48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600" spc="-1" strike="noStrike">
                <a:solidFill>
                  <a:srgbClr val="000000"/>
                </a:solidFill>
                <a:latin typeface="Arial"/>
                <a:ea typeface="Noto Sans CJK SC"/>
              </a:rPr>
              <a:t>Web socket client GitHub repository</a:t>
            </a:r>
            <a:endParaRPr b="0" lang="en-CA" sz="5600" spc="-1" strike="noStrike">
              <a:latin typeface="Arial"/>
            </a:endParaRPr>
          </a:p>
          <a:p>
            <a:pPr lvl="1" marL="1371600" indent="-4561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en-US" sz="4800" spc="-1" strike="noStrike" u="sng">
                <a:solidFill>
                  <a:srgbClr val="0563c1"/>
                </a:solidFill>
                <a:uFillTx/>
                <a:latin typeface="Arial"/>
                <a:ea typeface="Noto Sans CJK SC"/>
              </a:rPr>
              <a:t>https://github.com/amwebexpert/etoolbox</a:t>
            </a:r>
            <a:endParaRPr b="0" lang="en-CA" sz="48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1676520" y="2889360"/>
            <a:ext cx="21028680" cy="953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Backend (Node.js)</a:t>
            </a:r>
            <a:endParaRPr b="0" lang="en-CA" sz="5400" spc="-1" strike="noStrike">
              <a:latin typeface="Arial"/>
            </a:endParaRPr>
          </a:p>
          <a:p>
            <a:pPr lvl="2" marL="1296000" indent="-287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Remember each connected socket</a:t>
            </a:r>
            <a:endParaRPr b="0" lang="en-CA" sz="5400" spc="-1" strike="noStrike">
              <a:latin typeface="Arial"/>
            </a:endParaRPr>
          </a:p>
          <a:p>
            <a:pPr lvl="2" marL="1296000" indent="-287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Handling incoming messages</a:t>
            </a:r>
            <a:endParaRPr b="0" lang="en-CA" sz="5400" spc="-1" strike="noStrike">
              <a:latin typeface="Arial"/>
            </a:endParaRPr>
          </a:p>
          <a:p>
            <a:pPr lvl="2" marL="1296000" indent="-287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Broadcast (message response) to registered sockets, or</a:t>
            </a:r>
            <a:endParaRPr b="0" lang="en-CA" sz="5400" spc="-1" strike="noStrike">
              <a:latin typeface="Arial"/>
            </a:endParaRPr>
          </a:p>
          <a:p>
            <a:pPr lvl="2" marL="1296000" indent="-287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Send message(s) to specific socket(s)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Frontend (React + Material-UI)</a:t>
            </a:r>
            <a:endParaRPr b="0" lang="en-CA" sz="5400" spc="-1" strike="noStrike">
              <a:latin typeface="Arial"/>
            </a:endParaRPr>
          </a:p>
          <a:p>
            <a:pPr lvl="2" marL="1296000" indent="-287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Register a unique socket (user based)</a:t>
            </a:r>
            <a:endParaRPr b="0" lang="en-CA" sz="5400" spc="-1" strike="noStrike">
              <a:latin typeface="Arial"/>
            </a:endParaRPr>
          </a:p>
          <a:p>
            <a:pPr lvl="2" marL="1296000" indent="-287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Handle socket open / close events with reconnect mechanism</a:t>
            </a:r>
            <a:endParaRPr b="0" lang="en-CA" sz="5400" spc="-1" strike="noStrike">
              <a:latin typeface="Arial"/>
            </a:endParaRPr>
          </a:p>
          <a:p>
            <a:pPr lvl="2" marL="1296000" indent="-28728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Sending and receiving messages</a:t>
            </a:r>
            <a:endParaRPr b="0" lang="en-CA" sz="54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1676160" y="1275840"/>
            <a:ext cx="2102868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  <a:ea typeface="DejaVu Sans"/>
              </a:rPr>
              <a:t>Included in this full stack project (typescript)</a:t>
            </a:r>
            <a:endParaRPr b="0" lang="en-CA" sz="80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1676520" y="3528000"/>
            <a:ext cx="21028680" cy="889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modern way to have persistent browser-server connections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WebSockets don’t have cross-origin limitations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they are well-supported in browsers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especially great for services that require continuous data exchange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it’s easy to emit messages from both client and server</a:t>
            </a:r>
            <a:endParaRPr b="0" lang="en-CA" sz="5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2001"/>
              </a:spcBef>
              <a:buClr>
                <a:srgbClr val="000000"/>
              </a:buClr>
              <a:buFont typeface="Arial"/>
              <a:buChar char="•"/>
              <a:tabLst>
                <a:tab algn="l" pos="408240"/>
              </a:tabLst>
            </a:pPr>
            <a:r>
              <a:rPr b="0" lang="fr-CA" sz="5400" spc="-1" strike="noStrike">
                <a:solidFill>
                  <a:srgbClr val="000000"/>
                </a:solidFill>
                <a:latin typeface="Arial"/>
                <a:ea typeface="DejaVu Sans"/>
              </a:rPr>
              <a:t>events are simple : open, close, error, message</a:t>
            </a:r>
            <a:endParaRPr b="0" lang="en-CA" sz="5400" spc="-1" strike="noStrike"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1676160" y="1275840"/>
            <a:ext cx="2102868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  <a:ea typeface="DejaVu Sans"/>
              </a:rPr>
              <a:t>WebSockets...</a:t>
            </a:r>
            <a:endParaRPr b="0" lang="en-CA" sz="80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1676160" y="1275840"/>
            <a:ext cx="2102868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  <a:ea typeface="DejaVu Sans"/>
              </a:rPr>
              <a:t>Comparing to http protocol</a:t>
            </a:r>
            <a:endParaRPr b="0" lang="en-CA" sz="8000" spc="-1" strike="noStrike">
              <a:latin typeface="Arial"/>
            </a:endParaRPr>
          </a:p>
        </p:txBody>
      </p:sp>
      <p:pic>
        <p:nvPicPr>
          <p:cNvPr id="212" name="" descr=""/>
          <p:cNvPicPr/>
          <p:nvPr/>
        </p:nvPicPr>
        <p:blipFill>
          <a:blip r:embed="rId1"/>
          <a:stretch/>
        </p:blipFill>
        <p:spPr>
          <a:xfrm>
            <a:off x="3384000" y="3060360"/>
            <a:ext cx="15119280" cy="9070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1676160" y="1275840"/>
            <a:ext cx="2102868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  <a:ea typeface="DejaVu Sans"/>
              </a:rPr>
              <a:t>HTTP agnostic nature needs auth headers</a:t>
            </a:r>
            <a:endParaRPr b="0" lang="en-CA" sz="8000" spc="-1" strike="noStrike">
              <a:latin typeface="Arial"/>
            </a:endParaRPr>
          </a:p>
        </p:txBody>
      </p:sp>
      <p:pic>
        <p:nvPicPr>
          <p:cNvPr id="214" name="" descr=""/>
          <p:cNvPicPr/>
          <p:nvPr/>
        </p:nvPicPr>
        <p:blipFill>
          <a:blip r:embed="rId1"/>
          <a:stretch/>
        </p:blipFill>
        <p:spPr>
          <a:xfrm>
            <a:off x="5832000" y="2736000"/>
            <a:ext cx="11159280" cy="1040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1676160" y="1275840"/>
            <a:ext cx="2102868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  <a:ea typeface="DejaVu Sans"/>
              </a:rPr>
              <a:t>A web socket is likely to close after a delay</a:t>
            </a:r>
            <a:endParaRPr b="0" lang="en-CA" sz="8000" spc="-1" strike="noStrike">
              <a:latin typeface="Arial"/>
            </a:endParaRPr>
          </a:p>
        </p:txBody>
      </p:sp>
      <p:pic>
        <p:nvPicPr>
          <p:cNvPr id="216" name="" descr=""/>
          <p:cNvPicPr/>
          <p:nvPr/>
        </p:nvPicPr>
        <p:blipFill>
          <a:blip r:embed="rId1"/>
          <a:stretch/>
        </p:blipFill>
        <p:spPr>
          <a:xfrm>
            <a:off x="2808360" y="2520000"/>
            <a:ext cx="18286920" cy="10285920"/>
          </a:xfrm>
          <a:prstGeom prst="rect">
            <a:avLst/>
          </a:prstGeom>
          <a:ln>
            <a:noFill/>
          </a:ln>
        </p:spPr>
      </p:pic>
      <p:sp>
        <p:nvSpPr>
          <p:cNvPr id="217" name="CustomShape 2"/>
          <p:cNvSpPr/>
          <p:nvPr/>
        </p:nvSpPr>
        <p:spPr>
          <a:xfrm>
            <a:off x="17712000" y="11016000"/>
            <a:ext cx="2159280" cy="431280"/>
          </a:xfrm>
          <a:custGeom>
            <a:avLst/>
            <a:gdLst/>
            <a:ahLst/>
            <a:rect l="l" t="t" r="r" b="b"/>
            <a:pathLst>
              <a:path w="6002" h="1202">
                <a:moveTo>
                  <a:pt x="0" y="300"/>
                </a:moveTo>
                <a:lnTo>
                  <a:pt x="4500" y="300"/>
                </a:lnTo>
                <a:lnTo>
                  <a:pt x="4500" y="0"/>
                </a:lnTo>
                <a:lnTo>
                  <a:pt x="6001" y="600"/>
                </a:lnTo>
                <a:lnTo>
                  <a:pt x="4500" y="1201"/>
                </a:lnTo>
                <a:lnTo>
                  <a:pt x="4500" y="900"/>
                </a:lnTo>
                <a:lnTo>
                  <a:pt x="0" y="900"/>
                </a:lnTo>
                <a:lnTo>
                  <a:pt x="0" y="300"/>
                </a:lnTo>
              </a:path>
            </a:pathLst>
          </a:custGeom>
          <a:solidFill>
            <a:srgbClr val="ff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1676160" y="1275840"/>
            <a:ext cx="2102868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fr-CA" sz="8000" spc="-1" strike="noStrike">
                <a:solidFill>
                  <a:srgbClr val="8cc540"/>
                </a:solidFill>
                <a:latin typeface="Arial"/>
                <a:ea typeface="DejaVu Sans"/>
              </a:rPr>
              <a:t>A web socket will close after a delay</a:t>
            </a:r>
            <a:endParaRPr b="0" lang="en-CA" sz="8000" spc="-1" strike="noStrike">
              <a:latin typeface="Arial"/>
            </a:endParaRPr>
          </a:p>
        </p:txBody>
      </p:sp>
      <p:pic>
        <p:nvPicPr>
          <p:cNvPr id="219" name="" descr=""/>
          <p:cNvPicPr/>
          <p:nvPr/>
        </p:nvPicPr>
        <p:blipFill>
          <a:blip r:embed="rId1"/>
          <a:stretch/>
        </p:blipFill>
        <p:spPr>
          <a:xfrm>
            <a:off x="2808360" y="2493360"/>
            <a:ext cx="18286920" cy="10285920"/>
          </a:xfrm>
          <a:prstGeom prst="rect">
            <a:avLst/>
          </a:prstGeom>
          <a:ln>
            <a:noFill/>
          </a:ln>
        </p:spPr>
      </p:pic>
      <p:sp>
        <p:nvSpPr>
          <p:cNvPr id="220" name="CustomShape 2"/>
          <p:cNvSpPr/>
          <p:nvPr/>
        </p:nvSpPr>
        <p:spPr>
          <a:xfrm>
            <a:off x="17784000" y="9792000"/>
            <a:ext cx="2159280" cy="431280"/>
          </a:xfrm>
          <a:custGeom>
            <a:avLst/>
            <a:gdLst/>
            <a:ahLst/>
            <a:rect l="l" t="t" r="r" b="b"/>
            <a:pathLst>
              <a:path w="6002" h="1202">
                <a:moveTo>
                  <a:pt x="0" y="300"/>
                </a:moveTo>
                <a:lnTo>
                  <a:pt x="4500" y="300"/>
                </a:lnTo>
                <a:lnTo>
                  <a:pt x="4500" y="0"/>
                </a:lnTo>
                <a:lnTo>
                  <a:pt x="6001" y="600"/>
                </a:lnTo>
                <a:lnTo>
                  <a:pt x="4500" y="1201"/>
                </a:lnTo>
                <a:lnTo>
                  <a:pt x="4500" y="900"/>
                </a:lnTo>
                <a:lnTo>
                  <a:pt x="0" y="900"/>
                </a:lnTo>
                <a:lnTo>
                  <a:pt x="0" y="300"/>
                </a:lnTo>
              </a:path>
            </a:pathLst>
          </a:custGeom>
          <a:solidFill>
            <a:srgbClr val="ff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1676160" y="1275840"/>
            <a:ext cx="2102868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fr-CA" sz="6600" spc="-1" strike="noStrike">
                <a:solidFill>
                  <a:srgbClr val="8cc540"/>
                </a:solidFill>
                <a:latin typeface="Arial"/>
                <a:ea typeface="DejaVu Sans"/>
              </a:rPr>
              <a:t>Web sockets server simple pure javascript example</a:t>
            </a:r>
            <a:endParaRPr b="0" lang="en-CA" sz="6600" spc="-1" strike="noStrike">
              <a:latin typeface="Arial"/>
            </a:endParaRPr>
          </a:p>
        </p:txBody>
      </p:sp>
      <p:pic>
        <p:nvPicPr>
          <p:cNvPr id="222" name="" descr=""/>
          <p:cNvPicPr/>
          <p:nvPr/>
        </p:nvPicPr>
        <p:blipFill>
          <a:blip r:embed="rId1"/>
          <a:stretch/>
        </p:blipFill>
        <p:spPr>
          <a:xfrm>
            <a:off x="3438360" y="3240000"/>
            <a:ext cx="15167160" cy="914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1676160" y="1275840"/>
            <a:ext cx="21028680" cy="109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fr-CA" sz="6600" spc="-1" strike="noStrike">
                <a:solidFill>
                  <a:srgbClr val="8cc540"/>
                </a:solidFill>
                <a:latin typeface="Arial"/>
                <a:ea typeface="DejaVu Sans"/>
              </a:rPr>
              <a:t>Web sockets client simple pure javascript example</a:t>
            </a:r>
            <a:endParaRPr b="0" lang="en-CA" sz="6600" spc="-1" strike="noStrike">
              <a:latin typeface="Arial"/>
            </a:endParaRPr>
          </a:p>
        </p:txBody>
      </p:sp>
      <p:pic>
        <p:nvPicPr>
          <p:cNvPr id="224" name="" descr=""/>
          <p:cNvPicPr/>
          <p:nvPr/>
        </p:nvPicPr>
        <p:blipFill>
          <a:blip r:embed="rId1"/>
          <a:stretch/>
        </p:blipFill>
        <p:spPr>
          <a:xfrm>
            <a:off x="5662080" y="2781720"/>
            <a:ext cx="10825560" cy="10249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5575d"/>
      </a:dk2>
      <a:lt2>
        <a:srgbClr val="e7e6e6"/>
      </a:lt2>
      <a:accent1>
        <a:srgbClr val="8cc540"/>
      </a:accent1>
      <a:accent2>
        <a:srgbClr val="194e62"/>
      </a:accent2>
      <a:accent3>
        <a:srgbClr val="07929b"/>
      </a:accent3>
      <a:accent4>
        <a:srgbClr val="5bbcc0"/>
      </a:accent4>
      <a:accent5>
        <a:srgbClr val="ef5c6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5575d"/>
      </a:dk2>
      <a:lt2>
        <a:srgbClr val="e7e6e6"/>
      </a:lt2>
      <a:accent1>
        <a:srgbClr val="8cc540"/>
      </a:accent1>
      <a:accent2>
        <a:srgbClr val="194e62"/>
      </a:accent2>
      <a:accent3>
        <a:srgbClr val="07929b"/>
      </a:accent3>
      <a:accent4>
        <a:srgbClr val="5bbcc0"/>
      </a:accent4>
      <a:accent5>
        <a:srgbClr val="ef5c6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5575d"/>
      </a:dk2>
      <a:lt2>
        <a:srgbClr val="e7e6e6"/>
      </a:lt2>
      <a:accent1>
        <a:srgbClr val="8cc540"/>
      </a:accent1>
      <a:accent2>
        <a:srgbClr val="194e62"/>
      </a:accent2>
      <a:accent3>
        <a:srgbClr val="07929b"/>
      </a:accent3>
      <a:accent4>
        <a:srgbClr val="5bbcc0"/>
      </a:accent4>
      <a:accent5>
        <a:srgbClr val="ef5c6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5575d"/>
      </a:dk2>
      <a:lt2>
        <a:srgbClr val="e7e6e6"/>
      </a:lt2>
      <a:accent1>
        <a:srgbClr val="8cc540"/>
      </a:accent1>
      <a:accent2>
        <a:srgbClr val="194e62"/>
      </a:accent2>
      <a:accent3>
        <a:srgbClr val="07929b"/>
      </a:accent3>
      <a:accent4>
        <a:srgbClr val="5bbcc0"/>
      </a:accent4>
      <a:accent5>
        <a:srgbClr val="ef5c6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5575d"/>
      </a:dk2>
      <a:lt2>
        <a:srgbClr val="e7e6e6"/>
      </a:lt2>
      <a:accent1>
        <a:srgbClr val="8cc540"/>
      </a:accent1>
      <a:accent2>
        <a:srgbClr val="194e62"/>
      </a:accent2>
      <a:accent3>
        <a:srgbClr val="07929b"/>
      </a:accent3>
      <a:accent4>
        <a:srgbClr val="5bbcc0"/>
      </a:accent4>
      <a:accent5>
        <a:srgbClr val="ef5c6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577C55EF9F844390E1105FB3E65388" ma:contentTypeVersion="7" ma:contentTypeDescription="Crée un document." ma:contentTypeScope="" ma:versionID="16aec0f19712d76cbbfb18356eee0b14">
  <xsd:schema xmlns:xsd="http://www.w3.org/2001/XMLSchema" xmlns:xs="http://www.w3.org/2001/XMLSchema" xmlns:p="http://schemas.microsoft.com/office/2006/metadata/properties" xmlns:ns2="6aca22d3-9f9e-4fca-b5af-6459d5375f97" targetNamespace="http://schemas.microsoft.com/office/2006/metadata/properties" ma:root="true" ma:fieldsID="4b57c8e1e9cfae998549b7843730cf97" ns2:_="">
    <xsd:import namespace="6aca22d3-9f9e-4fca-b5af-6459d5375f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ca22d3-9f9e-4fca-b5af-6459d5375f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90D88EC-F63B-473C-980C-0B0E1B0B7A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aca22d3-9f9e-4fca-b5af-6459d5375f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601A3F6-D3E1-4B56-913E-774B2107D0A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2811248-C5F4-4F0F-B0BD-AD8D1340CF0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54857</TotalTime>
  <Application>LibreOffice/6.4.7.2$Linux_X86_64 LibreOffice_project/40$Build-2</Application>
  <Words>226</Words>
  <Paragraphs>48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2018-10-05T18:23:56Z</dcterms:created>
  <dc:creator>Jacinthe Perreault</dc:creator>
  <dc:description/>
  <dc:language>en-CA</dc:language>
  <cp:lastModifiedBy/>
  <cp:lastPrinted>2018-10-25T19:30:31Z</cp:lastPrinted>
  <dcterms:modified xsi:type="dcterms:W3CDTF">2022-10-04T10:18:30Z</dcterms:modified>
  <cp:revision>462</cp:revision>
  <dc:subject/>
  <dc:title>dghfh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0x01010044577C55EF9F844390E1105FB3E65388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Custom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17</vt:i4>
  </property>
</Properties>
</file>